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3C99158-7600-4525-BDF5-B23C5F7279E8}">
          <p14:sldIdLst>
            <p14:sldId id="256"/>
            <p14:sldId id="257"/>
          </p14:sldIdLst>
        </p14:section>
        <p14:section name="Foundation" id="{1D56F09C-E1EB-407E-A1AF-1C8BA2745D5E}">
          <p14:sldIdLst>
            <p14:sldId id="258"/>
            <p14:sldId id="259"/>
            <p14:sldId id="260"/>
            <p14:sldId id="261"/>
          </p14:sldIdLst>
        </p14:section>
        <p14:section name="Coaching Skills" id="{313228B6-4DED-4791-9AFA-034928C93AE1}">
          <p14:sldIdLst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1"/>
            <p14:sldId id="27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1202" autoAdjust="0"/>
  </p:normalViewPr>
  <p:slideViewPr>
    <p:cSldViewPr snapToGrid="0" snapToObjects="1">
      <p:cViewPr varScale="1">
        <p:scale>
          <a:sx n="130" d="100"/>
          <a:sy n="130" d="100"/>
        </p:scale>
        <p:origin x="10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5326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rgbClr val="2E7D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Listening to understand!</a:t>
            </a:r>
            <a:br>
              <a:rPr lang="en-US" sz="1200" i="1" dirty="0">
                <a:solidFill>
                  <a:srgbClr val="2E7D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1200" i="1" dirty="0">
                <a:solidFill>
                  <a:srgbClr val="2E7D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Real-world example: When your matrix team isn’t telling you the whole story...</a:t>
            </a:r>
            <a:endParaRPr lang="en-U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had a technical team member just keep telling me they would get it done, then each week would miss their deliverable.  It wasn’t until I started asking questions like this that the issue really came to light.  He really had way too many competing priorities and was afraid to tell me.  That is a solvable problem.</a:t>
            </a:r>
            <a:endParaRPr lang="en-US" sz="12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Presenter reads the range aloud — acknowledge the low scores too (‘I see some 5s — let’s talk about that’)</a:t>
            </a:r>
            <a:endParaRPr lang="en-U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the tool in action — point that out!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(Examples: status update, task assignment, correction, assumption)</a:t>
            </a:r>
            <a:endParaRPr lang="en-U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Presenter reads 3–4 aloud — this becomes their take-home accountability</a:t>
            </a: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run this:  </a:t>
            </a: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your answer in the chat — one sentence, no overthinking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Presenter reads a few responses aloud as they come 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responses to bridge naturally into the 3 Coaching Skills section</a:t>
            </a:r>
            <a:endParaRPr lang="en-U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One of our foundational assumptions was the tool was the source of truth.  We found out in testing phase, this wasn’t true.  We didn’t panic.  We stopped gather as a team and answered the What questions.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Presenter says the directive, audience rewrites it as a question:</a:t>
            </a:r>
            <a:endParaRPr lang="en-U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Drop your reframe in the chat — there’s no wrong answer</a:t>
            </a:r>
            <a:endParaRPr lang="en-U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Presenter picks 2–3 responses and reads them aloud — acknowledge great ones!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3A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2E7D8C"/>
          </a:solidFill>
          <a:ln w="12700">
            <a:solidFill>
              <a:srgbClr val="2E7D8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498080" y="-731520"/>
            <a:ext cx="2286000" cy="2286000"/>
          </a:xfrm>
          <a:prstGeom prst="ellipse">
            <a:avLst/>
          </a:prstGeom>
          <a:solidFill>
            <a:srgbClr val="2E7D8C">
              <a:alpha val="25000"/>
            </a:srgbClr>
          </a:solidFill>
          <a:ln w="12700">
            <a:solidFill>
              <a:srgbClr val="2E7D8C">
                <a:alpha val="2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-274320"/>
            <a:ext cx="1371600" cy="1371600"/>
          </a:xfrm>
          <a:prstGeom prst="ellipse">
            <a:avLst/>
          </a:prstGeom>
          <a:solidFill>
            <a:srgbClr val="2E7D8C">
              <a:alpha val="45000"/>
            </a:srgbClr>
          </a:solidFill>
          <a:ln w="12700">
            <a:solidFill>
              <a:srgbClr val="2E7D8C">
                <a:alpha val="4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" y="3474720"/>
            <a:ext cx="2011680" cy="2011680"/>
          </a:xfrm>
          <a:prstGeom prst="ellipse">
            <a:avLst/>
          </a:prstGeom>
          <a:solidFill>
            <a:srgbClr val="2E7D8C">
              <a:alpha val="20000"/>
            </a:srgbClr>
          </a:solidFill>
          <a:ln w="12700">
            <a:solidFill>
              <a:srgbClr val="2E7D8C">
                <a:alpha val="2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005840"/>
            <a:ext cx="82296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PM Who Can Also Coach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457200" y="242316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i="1" dirty="0">
                <a:solidFill>
                  <a:srgbClr val="A8D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Using Leadership Coaching Skills to Drive Project Success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3200400" y="3154680"/>
            <a:ext cx="2743200" cy="36576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33375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A8D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Nicole Baxter, PMP  |  Maxwell Leadership Certified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384048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6BA3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 Roots. Project Discipline. People-First Leadership.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57200" y="448056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A8A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PMI Western Lake Erie Chapter  |  2026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65760" y="182880"/>
            <a:ext cx="640080" cy="640080"/>
          </a:xfrm>
          <a:prstGeom prst="ellipse">
            <a:avLst/>
          </a:prstGeom>
          <a:solidFill>
            <a:srgbClr val="2E7D8C"/>
          </a:solidFill>
          <a:ln w="12700">
            <a:solidFill>
              <a:srgbClr val="2E7D8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18288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188720" y="201168"/>
            <a:ext cx="7315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Listen for What Isn’t Being Said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365760" y="914400"/>
            <a:ext cx="8412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 meetings hide the real blockers. Your job is to create space for the truth to surface.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365760" y="1463040"/>
            <a:ext cx="5303520" cy="2286000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502920" y="1554480"/>
            <a:ext cx="5029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TOOL: The Temperature Check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2011680"/>
            <a:ext cx="5029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B8D8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at the start of every team touchpoint: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02920" y="2395728"/>
            <a:ext cx="5029200" cy="54864"/>
          </a:xfrm>
          <a:prstGeom prst="rect">
            <a:avLst/>
          </a:prstGeom>
          <a:solidFill>
            <a:srgbClr val="2E7D8C">
              <a:alpha val="50000"/>
            </a:srgbClr>
          </a:solidFill>
          <a:ln w="12700">
            <a:solidFill>
              <a:srgbClr val="2E7D8C">
                <a:alpha val="5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02920" y="2487168"/>
            <a:ext cx="50292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“On a scale of 1–10, how confident are you</a:t>
            </a:r>
            <a:endParaRPr lang="en-US" sz="1600" dirty="0"/>
          </a:p>
          <a:p>
            <a:pPr marL="0" indent="0">
              <a:buNone/>
            </a:pPr>
            <a:r>
              <a:rPr lang="en-US" sz="1600" b="1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this week’s deliverables?”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852160" y="1463040"/>
            <a:ext cx="292608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5852160" y="1463040"/>
            <a:ext cx="2926080" cy="384048"/>
          </a:xfrm>
          <a:prstGeom prst="rect">
            <a:avLst/>
          </a:prstGeom>
          <a:solidFill>
            <a:srgbClr val="2E7D8C"/>
          </a:solidFill>
          <a:ln w="12700">
            <a:solidFill>
              <a:srgbClr val="2E7D8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852160" y="1463040"/>
            <a:ext cx="2926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Works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989320" y="1993392"/>
            <a:ext cx="182880" cy="182880"/>
          </a:xfrm>
          <a:prstGeom prst="ellipse">
            <a:avLst/>
          </a:prstGeom>
          <a:solidFill>
            <a:srgbClr val="2E7D8C"/>
          </a:solidFill>
          <a:ln w="12700">
            <a:solidFill>
              <a:srgbClr val="2E7D8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263640" y="1947672"/>
            <a:ext cx="23774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Gives quieter members a voice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989320" y="2542032"/>
            <a:ext cx="182880" cy="182880"/>
          </a:xfrm>
          <a:prstGeom prst="ellipse">
            <a:avLst/>
          </a:prstGeom>
          <a:solidFill>
            <a:srgbClr val="2E7D8C"/>
          </a:solidFill>
          <a:ln w="12700">
            <a:solidFill>
              <a:srgbClr val="2E7D8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263640" y="2496312"/>
            <a:ext cx="23774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Surfaces blockers before crises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5989320" y="3090672"/>
            <a:ext cx="182880" cy="182880"/>
          </a:xfrm>
          <a:prstGeom prst="ellipse">
            <a:avLst/>
          </a:prstGeom>
          <a:solidFill>
            <a:srgbClr val="2E7D8C"/>
          </a:solidFill>
          <a:ln w="12700">
            <a:solidFill>
              <a:srgbClr val="2E7D8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263640" y="3044952"/>
            <a:ext cx="23774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Builds psychological safety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365760" y="3931920"/>
            <a:ext cx="8412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2E7D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Real-world example: When your matrix team isn’t telling you the whole story...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2E7D8C"/>
          </a:solidFill>
          <a:ln w="12700">
            <a:solidFill>
              <a:srgbClr val="2E7D8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74320" y="4983480"/>
            <a:ext cx="8595360" cy="1600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PM Who Can Also Coach  |  Nicole Baxter, PMP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A4A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457200" y="-457200"/>
            <a:ext cx="2743200" cy="2743200"/>
          </a:xfrm>
          <a:prstGeom prst="ellipse">
            <a:avLst/>
          </a:prstGeom>
          <a:solidFill>
            <a:srgbClr val="2E7D8C">
              <a:alpha val="18000"/>
            </a:srgbClr>
          </a:solidFill>
          <a:ln w="12700">
            <a:solidFill>
              <a:srgbClr val="2E7D8C">
                <a:alpha val="1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00" y="3200400"/>
            <a:ext cx="2286000" cy="2286000"/>
          </a:xfrm>
          <a:prstGeom prst="ellipse">
            <a:avLst/>
          </a:prstGeom>
          <a:solidFill>
            <a:srgbClr val="2E7D8C">
              <a:alpha val="18000"/>
            </a:srgbClr>
          </a:solidFill>
          <a:ln w="12700">
            <a:solidFill>
              <a:srgbClr val="2E7D8C">
                <a:alpha val="1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201168"/>
            <a:ext cx="1828800" cy="347472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201168"/>
            <a:ext cx="1828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  LIVE DEMO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7132320" y="164592"/>
            <a:ext cx="1554480" cy="411480"/>
          </a:xfrm>
          <a:prstGeom prst="rect">
            <a:avLst/>
          </a:prstGeom>
          <a:solidFill>
            <a:srgbClr val="E05C3A"/>
          </a:solidFill>
          <a:ln w="12700">
            <a:solidFill>
              <a:srgbClr val="E05C3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32320" y="164592"/>
            <a:ext cx="1554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⏱  60 SEC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57200" y="68580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2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🌡️</a:t>
            </a:r>
            <a:endParaRPr lang="en-US" sz="5200" dirty="0"/>
          </a:p>
        </p:txBody>
      </p:sp>
      <p:sp>
        <p:nvSpPr>
          <p:cNvPr id="9" name="Text 7"/>
          <p:cNvSpPr/>
          <p:nvPr/>
        </p:nvSpPr>
        <p:spPr>
          <a:xfrm>
            <a:off x="1645920" y="731520"/>
            <a:ext cx="70408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Let’s run the Temperature Check right now</a:t>
            </a:r>
            <a:b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on this session.</a:t>
            </a:r>
            <a:endParaRPr lang="en-US" sz="2600" dirty="0"/>
          </a:p>
        </p:txBody>
      </p:sp>
      <p:sp>
        <p:nvSpPr>
          <p:cNvPr id="10" name="Shape 8"/>
          <p:cNvSpPr/>
          <p:nvPr/>
        </p:nvSpPr>
        <p:spPr>
          <a:xfrm>
            <a:off x="457200" y="2148840"/>
            <a:ext cx="8229600" cy="1211581"/>
          </a:xfrm>
          <a:prstGeom prst="rect">
            <a:avLst/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85800" y="2267712"/>
            <a:ext cx="7772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 chat, type a number 1–10: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85800" y="2706624"/>
            <a:ext cx="7772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confident are you that you’ll use at least ONE of these skills next week?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85800" y="3145536"/>
            <a:ext cx="7772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2E7D8C"/>
          </a:solidFill>
          <a:ln w="12700">
            <a:solidFill>
              <a:srgbClr val="2E7D8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74320" y="4983480"/>
            <a:ext cx="8595360" cy="1600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PM Who Can Also Coach  |  Nicole Baxter, PMP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65760" y="182880"/>
            <a:ext cx="640080" cy="640080"/>
          </a:xfrm>
          <a:prstGeom prst="ellipse">
            <a:avLst/>
          </a:prstGeom>
          <a:solidFill>
            <a:srgbClr val="2E7D8C"/>
          </a:solidFill>
          <a:ln w="12700">
            <a:solidFill>
              <a:srgbClr val="2E7D8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18288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188720" y="201168"/>
            <a:ext cx="7315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Accountability Without Authority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365760" y="868680"/>
            <a:ext cx="8412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PMs lead people who don’t report to them. This is where coaching changes everything.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365760" y="1417320"/>
            <a:ext cx="4114800" cy="384048"/>
          </a:xfrm>
          <a:prstGeom prst="rect">
            <a:avLst/>
          </a:prstGeom>
          <a:solidFill>
            <a:srgbClr val="E8EEF2"/>
          </a:solidFill>
          <a:ln w="12700">
            <a:solidFill>
              <a:srgbClr val="E8EEF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5760" y="1417320"/>
            <a:ext cx="4114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Assigned Tasks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65760" y="1801368"/>
            <a:ext cx="411480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530352" y="1920240"/>
            <a:ext cx="164592" cy="164592"/>
          </a:xfrm>
          <a:prstGeom prst="ellipse">
            <a:avLst/>
          </a:prstGeom>
          <a:solidFill>
            <a:srgbClr val="E8EEF2"/>
          </a:solidFill>
          <a:ln w="12700">
            <a:solidFill>
              <a:srgbClr val="E8EEF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04672" y="1874520"/>
            <a:ext cx="35204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 decides the approach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530352" y="2340864"/>
            <a:ext cx="164592" cy="164592"/>
          </a:xfrm>
          <a:prstGeom prst="ellipse">
            <a:avLst/>
          </a:prstGeom>
          <a:solidFill>
            <a:srgbClr val="E8EEF2"/>
          </a:solidFill>
          <a:ln w="12700">
            <a:solidFill>
              <a:srgbClr val="E8EEF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04672" y="2295144"/>
            <a:ext cx="35204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member receives a directive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530352" y="2761488"/>
            <a:ext cx="164592" cy="164592"/>
          </a:xfrm>
          <a:prstGeom prst="ellipse">
            <a:avLst/>
          </a:prstGeom>
          <a:solidFill>
            <a:srgbClr val="E8EEF2"/>
          </a:solidFill>
          <a:ln w="12700">
            <a:solidFill>
              <a:srgbClr val="E8EEF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04672" y="2715768"/>
            <a:ext cx="35204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Ownership stays with the PM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530352" y="3182112"/>
            <a:ext cx="164592" cy="164592"/>
          </a:xfrm>
          <a:prstGeom prst="ellipse">
            <a:avLst/>
          </a:prstGeom>
          <a:solidFill>
            <a:srgbClr val="E8EEF2"/>
          </a:solidFill>
          <a:ln w="12700">
            <a:solidFill>
              <a:srgbClr val="E8EEF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04672" y="3136392"/>
            <a:ext cx="35204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Resistance is common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800600" y="1417320"/>
            <a:ext cx="4114800" cy="384048"/>
          </a:xfrm>
          <a:prstGeom prst="rect">
            <a:avLst/>
          </a:prstGeom>
          <a:solidFill>
            <a:srgbClr val="2E7D8C"/>
          </a:solidFill>
          <a:ln w="12700">
            <a:solidFill>
              <a:srgbClr val="2E7D8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800600" y="1417320"/>
            <a:ext cx="4114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Co-Created Commitments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4800600" y="1801368"/>
            <a:ext cx="411480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965192" y="1920240"/>
            <a:ext cx="164592" cy="164592"/>
          </a:xfrm>
          <a:prstGeom prst="ellipse">
            <a:avLst/>
          </a:prstGeom>
          <a:solidFill>
            <a:srgbClr val="2E7D8C"/>
          </a:solidFill>
          <a:ln w="12700">
            <a:solidFill>
              <a:srgbClr val="2E7D8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239512" y="1874520"/>
            <a:ext cx="35204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member shapes the solution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4965192" y="2340864"/>
            <a:ext cx="164592" cy="164592"/>
          </a:xfrm>
          <a:prstGeom prst="ellipse">
            <a:avLst/>
          </a:prstGeom>
          <a:solidFill>
            <a:srgbClr val="2E7D8C"/>
          </a:solidFill>
          <a:ln w="12700">
            <a:solidFill>
              <a:srgbClr val="2E7D8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239512" y="2295144"/>
            <a:ext cx="35204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Agreement is mutual, not top-down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4965192" y="2761488"/>
            <a:ext cx="164592" cy="164592"/>
          </a:xfrm>
          <a:prstGeom prst="ellipse">
            <a:avLst/>
          </a:prstGeom>
          <a:solidFill>
            <a:srgbClr val="2E7D8C"/>
          </a:solidFill>
          <a:ln w="12700">
            <a:solidFill>
              <a:srgbClr val="2E7D8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239512" y="2715768"/>
            <a:ext cx="35204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Ownership shifts to the individual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4965192" y="3182112"/>
            <a:ext cx="164592" cy="164592"/>
          </a:xfrm>
          <a:prstGeom prst="ellipse">
            <a:avLst/>
          </a:prstGeom>
          <a:solidFill>
            <a:srgbClr val="2E7D8C"/>
          </a:solidFill>
          <a:ln w="12700">
            <a:solidFill>
              <a:srgbClr val="2E7D8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239512" y="3136392"/>
            <a:ext cx="35204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Engagement increases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365760" y="3858768"/>
            <a:ext cx="8412480" cy="804672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30" name="Text 28"/>
          <p:cNvSpPr/>
          <p:nvPr/>
        </p:nvSpPr>
        <p:spPr>
          <a:xfrm>
            <a:off x="548640" y="3858768"/>
            <a:ext cx="804672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ZEST Connection: 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“Thrive Together” in action — shared ownership drives shared results.</a:t>
            </a:r>
            <a:endParaRPr lang="en-US" sz="1400" dirty="0"/>
          </a:p>
        </p:txBody>
      </p:sp>
      <p:sp>
        <p:nvSpPr>
          <p:cNvPr id="31" name="Shape 29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2E7D8C"/>
          </a:solidFill>
          <a:ln w="12700">
            <a:solidFill>
              <a:srgbClr val="2E7D8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74320" y="4983480"/>
            <a:ext cx="8595360" cy="1600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PM Who Can Also Coach  |  Nicole Baxter, PMP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A4A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457200" y="-457200"/>
            <a:ext cx="2743200" cy="2743200"/>
          </a:xfrm>
          <a:prstGeom prst="ellipse">
            <a:avLst/>
          </a:prstGeom>
          <a:solidFill>
            <a:srgbClr val="2E7D8C">
              <a:alpha val="18000"/>
            </a:srgbClr>
          </a:solidFill>
          <a:ln w="12700">
            <a:solidFill>
              <a:srgbClr val="2E7D8C">
                <a:alpha val="1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00" y="3200400"/>
            <a:ext cx="2286000" cy="2286000"/>
          </a:xfrm>
          <a:prstGeom prst="ellipse">
            <a:avLst/>
          </a:prstGeom>
          <a:solidFill>
            <a:srgbClr val="2E7D8C">
              <a:alpha val="18000"/>
            </a:srgbClr>
          </a:solidFill>
          <a:ln w="12700">
            <a:solidFill>
              <a:srgbClr val="2E7D8C">
                <a:alpha val="1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201168"/>
            <a:ext cx="1828800" cy="347472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201168"/>
            <a:ext cx="1828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  COMMIT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7132320" y="164592"/>
            <a:ext cx="1554480" cy="411480"/>
          </a:xfrm>
          <a:prstGeom prst="rect">
            <a:avLst/>
          </a:prstGeom>
          <a:solidFill>
            <a:srgbClr val="E05C3A"/>
          </a:solidFill>
          <a:ln w="12700">
            <a:solidFill>
              <a:srgbClr val="E05C3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32320" y="164592"/>
            <a:ext cx="1554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⏱  90 SEC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57200" y="68580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2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✏️</a:t>
            </a:r>
            <a:endParaRPr lang="en-US" sz="5200" dirty="0"/>
          </a:p>
        </p:txBody>
      </p:sp>
      <p:sp>
        <p:nvSpPr>
          <p:cNvPr id="9" name="Text 7"/>
          <p:cNvSpPr/>
          <p:nvPr/>
        </p:nvSpPr>
        <p:spPr>
          <a:xfrm>
            <a:off x="1645920" y="731520"/>
            <a:ext cx="70408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Fill in the blank: Next week, I will replace ONE _______ with a coaching question.</a:t>
            </a:r>
            <a:endParaRPr lang="en-US" sz="2600" dirty="0"/>
          </a:p>
        </p:txBody>
      </p:sp>
      <p:sp>
        <p:nvSpPr>
          <p:cNvPr id="10" name="Shape 8"/>
          <p:cNvSpPr/>
          <p:nvPr/>
        </p:nvSpPr>
        <p:spPr>
          <a:xfrm>
            <a:off x="457200" y="2148840"/>
            <a:ext cx="8229600" cy="1211581"/>
          </a:xfrm>
          <a:prstGeom prst="rect">
            <a:avLst/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85800" y="2267712"/>
            <a:ext cx="7772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Drop it in the chat — finish the sentence: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85800" y="2706624"/>
            <a:ext cx="7772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week, I will replace one _________ with a coaching question.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85800" y="3145536"/>
            <a:ext cx="7772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685800" y="3584448"/>
            <a:ext cx="7772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2E7D8C"/>
          </a:solidFill>
          <a:ln w="12700">
            <a:solidFill>
              <a:srgbClr val="2E7D8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74320" y="4983480"/>
            <a:ext cx="8595360" cy="1600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PM Who Can Also Coach  |  Nicole Baxter, PMP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2860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Shift Your Identity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457200" y="8229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2E7D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mindset reframe that changes everything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3657600" cy="2103120"/>
          </a:xfrm>
          <a:prstGeom prst="rect">
            <a:avLst/>
          </a:prstGeom>
          <a:solidFill>
            <a:srgbClr val="E8EEF2"/>
          </a:solidFill>
          <a:ln w="12700">
            <a:solidFill>
              <a:srgbClr val="E8EE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57200" y="1371600"/>
            <a:ext cx="3657600" cy="384048"/>
          </a:xfrm>
          <a:prstGeom prst="rect">
            <a:avLst/>
          </a:prstGeom>
          <a:solidFill>
            <a:srgbClr val="555555"/>
          </a:solidFill>
          <a:ln w="12700">
            <a:solidFill>
              <a:srgbClr val="55555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371600"/>
            <a:ext cx="3657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OLD IDENTITY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94360" y="1874520"/>
            <a:ext cx="3383280" cy="1508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“I am a PM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manages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team.”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4206240" y="210312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dirty="0">
                <a:solidFill>
                  <a:srgbClr val="2E7D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➡</a:t>
            </a:r>
            <a:endParaRPr lang="en-US" sz="4000" dirty="0"/>
          </a:p>
        </p:txBody>
      </p:sp>
      <p:sp>
        <p:nvSpPr>
          <p:cNvPr id="10" name="Shape 8"/>
          <p:cNvSpPr/>
          <p:nvPr/>
        </p:nvSpPr>
        <p:spPr>
          <a:xfrm>
            <a:off x="5029200" y="1371600"/>
            <a:ext cx="3657600" cy="2103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E7D8C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5029200" y="1371600"/>
            <a:ext cx="3657600" cy="384048"/>
          </a:xfrm>
          <a:prstGeom prst="rect">
            <a:avLst/>
          </a:prstGeom>
          <a:solidFill>
            <a:srgbClr val="2E7D8C"/>
          </a:solidFill>
          <a:ln w="12700">
            <a:solidFill>
              <a:srgbClr val="2E7D8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029200" y="1371600"/>
            <a:ext cx="3657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IDENTITY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166360" y="1874520"/>
            <a:ext cx="3383280" cy="1508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i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“I am a PM who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b="1" i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develops people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b="1" i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while delivering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b="1" i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projects.”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457200" y="3703320"/>
            <a:ext cx="82296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457200" y="3703320"/>
            <a:ext cx="82296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what separates good PMs from the ones people remember.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2E7D8C"/>
          </a:solidFill>
          <a:ln w="12700">
            <a:solidFill>
              <a:srgbClr val="2E7D8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74320" y="4983480"/>
            <a:ext cx="8595360" cy="1600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PM Who Can Also Coach  |  Nicole Baxter, PMP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3">
            <a:extLst>
              <a:ext uri="{FF2B5EF4-FFF2-40B4-BE49-F238E27FC236}">
                <a16:creationId xmlns:a16="http://schemas.microsoft.com/office/drawing/2014/main" id="{B68D7090-9C0B-7ACD-431B-BB32F7150646}"/>
              </a:ext>
            </a:extLst>
          </p:cNvPr>
          <p:cNvSpPr/>
          <p:nvPr/>
        </p:nvSpPr>
        <p:spPr>
          <a:xfrm>
            <a:off x="640080" y="1150005"/>
            <a:ext cx="7863840" cy="2843489"/>
          </a:xfrm>
          <a:prstGeom prst="rect">
            <a:avLst/>
          </a:prstGeom>
          <a:solidFill>
            <a:srgbClr val="2E7D8C">
              <a:alpha val="15000"/>
            </a:srgbClr>
          </a:solidFill>
          <a:ln w="12700">
            <a:solidFill>
              <a:srgbClr val="2E7D8C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F82F95-0ADC-7706-D0B1-E5246E594F14}"/>
              </a:ext>
            </a:extLst>
          </p:cNvPr>
          <p:cNvSpPr txBox="1"/>
          <p:nvPr/>
        </p:nvSpPr>
        <p:spPr>
          <a:xfrm>
            <a:off x="855406" y="1402198"/>
            <a:ext cx="7433187" cy="233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Rockwell" panose="02060603020205020403" pitchFamily="18" charset="0"/>
              </a:rPr>
              <a:t>"Good leaders ask great questions that inspire others to dream more, think more, learn more, do more, and become more." </a:t>
            </a:r>
            <a:br>
              <a:rPr lang="en-US" dirty="0">
                <a:solidFill>
                  <a:schemeClr val="bg1"/>
                </a:solidFill>
                <a:latin typeface="Segoe Script" panose="030B0504020000000003" pitchFamily="66" charset="0"/>
              </a:rPr>
            </a:br>
            <a:r>
              <a:rPr lang="en-US" dirty="0">
                <a:solidFill>
                  <a:schemeClr val="bg1"/>
                </a:solidFill>
                <a:latin typeface="Rockwell" panose="02060603020205020403" pitchFamily="18" charset="0"/>
              </a:rPr>
              <a:t>~</a:t>
            </a:r>
            <a:r>
              <a:rPr lang="en-US" b="1" dirty="0">
                <a:solidFill>
                  <a:schemeClr val="bg1"/>
                </a:solidFill>
                <a:latin typeface="Rockwell" panose="02060603020205020403" pitchFamily="18" charset="0"/>
              </a:rPr>
              <a:t> John C. Maxwell</a:t>
            </a:r>
            <a:endParaRPr lang="en-US" dirty="0">
              <a:solidFill>
                <a:schemeClr val="bg1"/>
              </a:solidFill>
              <a:latin typeface="Rockwell" panose="02060603020205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3553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B3A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731520" y="-731520"/>
            <a:ext cx="3657600" cy="3657600"/>
          </a:xfrm>
          <a:prstGeom prst="ellipse">
            <a:avLst/>
          </a:prstGeom>
          <a:solidFill>
            <a:srgbClr val="2E7D8C">
              <a:alpha val="18000"/>
            </a:srgbClr>
          </a:solidFill>
          <a:ln w="12700">
            <a:solidFill>
              <a:srgbClr val="2E7D8C">
                <a:alpha val="1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858000" y="2926080"/>
            <a:ext cx="2743200" cy="2743200"/>
          </a:xfrm>
          <a:prstGeom prst="ellipse">
            <a:avLst/>
          </a:prstGeom>
          <a:solidFill>
            <a:srgbClr val="2E7D8C">
              <a:alpha val="20000"/>
            </a:srgbClr>
          </a:solidFill>
          <a:ln w="12700">
            <a:solidFill>
              <a:srgbClr val="2E7D8C">
                <a:alpha val="2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274320"/>
            <a:ext cx="8229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Monday Morning Move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914400" y="1143000"/>
            <a:ext cx="7315200" cy="1508760"/>
          </a:xfrm>
          <a:prstGeom prst="rect">
            <a:avLst/>
          </a:prstGeom>
          <a:solidFill>
            <a:srgbClr val="2E7D8C">
              <a:alpha val="80000"/>
            </a:srgbClr>
          </a:solidFill>
          <a:ln w="12700">
            <a:solidFill>
              <a:srgbClr val="2E7D8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97280" y="1188720"/>
            <a:ext cx="69494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</a:t>
            </a: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your next team meeting, replace</a:t>
            </a:r>
            <a:endParaRPr lang="en-US" sz="4000" dirty="0"/>
          </a:p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directive with a question.</a:t>
            </a:r>
            <a:endParaRPr lang="en-US" sz="4000" dirty="0"/>
          </a:p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Just one. Notice what happens.</a:t>
            </a:r>
            <a:endParaRPr lang="en-US" sz="4000" dirty="0"/>
          </a:p>
          <a:p>
            <a:pPr marL="0" indent="0" algn="ctr">
              <a:buNone/>
            </a:pPr>
            <a:r>
              <a:rPr lang="en-US" sz="4000" b="1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”</a:t>
            </a:r>
            <a:endParaRPr lang="en-US" sz="4000" dirty="0"/>
          </a:p>
        </p:txBody>
      </p:sp>
      <p:sp>
        <p:nvSpPr>
          <p:cNvPr id="7" name="Shape 5"/>
          <p:cNvSpPr/>
          <p:nvPr/>
        </p:nvSpPr>
        <p:spPr>
          <a:xfrm>
            <a:off x="502920" y="2880360"/>
            <a:ext cx="2560320" cy="731520"/>
          </a:xfrm>
          <a:prstGeom prst="rect">
            <a:avLst/>
          </a:prstGeom>
          <a:solidFill>
            <a:srgbClr val="FFFFFF">
              <a:alpha val="12000"/>
            </a:srgbClr>
          </a:solidFill>
          <a:ln w="12700">
            <a:solidFill>
              <a:srgbClr val="FFFFFF">
                <a:alpha val="5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2880360"/>
            <a:ext cx="25603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Ask, Don’t Tell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337560" y="2880360"/>
            <a:ext cx="2560320" cy="731520"/>
          </a:xfrm>
          <a:prstGeom prst="rect">
            <a:avLst/>
          </a:prstGeom>
          <a:solidFill>
            <a:srgbClr val="FFFFFF">
              <a:alpha val="12000"/>
            </a:srgbClr>
          </a:solidFill>
          <a:ln w="12700">
            <a:solidFill>
              <a:srgbClr val="FFFFFF">
                <a:alpha val="5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337560" y="2880360"/>
            <a:ext cx="25603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Listen Deeper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6172200" y="2880360"/>
            <a:ext cx="2560320" cy="731520"/>
          </a:xfrm>
          <a:prstGeom prst="rect">
            <a:avLst/>
          </a:prstGeom>
          <a:solidFill>
            <a:srgbClr val="FFFFFF">
              <a:alpha val="12000"/>
            </a:srgbClr>
          </a:solidFill>
          <a:ln w="12700">
            <a:solidFill>
              <a:srgbClr val="FFFFFF">
                <a:alpha val="50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172200" y="2880360"/>
            <a:ext cx="25603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Co-Create Accountability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57200" y="3794760"/>
            <a:ext cx="8229600" cy="54864"/>
          </a:xfrm>
          <a:prstGeom prst="rect">
            <a:avLst/>
          </a:prstGeom>
          <a:solidFill>
            <a:srgbClr val="2E7D8C">
              <a:alpha val="50000"/>
            </a:srgbClr>
          </a:solidFill>
          <a:ln w="12700">
            <a:solidFill>
              <a:srgbClr val="2E7D8C">
                <a:alpha val="5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7200" y="3913632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i="1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 with Zest; Inspire the Rest!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57200" y="43434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7BC8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ZestyLeadership.com  |  LinkedIn: /in/nicolelewe  |  PMI Dayton Chapter VP of Certification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2E7D8C"/>
          </a:solidFill>
          <a:ln w="12700">
            <a:solidFill>
              <a:srgbClr val="2E7D8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74320" y="4983480"/>
            <a:ext cx="8595360" cy="1600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PM Who Can Also Coach  |  Nicole Baxter, PMP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B3A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457200" y="-457200"/>
            <a:ext cx="3200400" cy="3200400"/>
          </a:xfrm>
          <a:prstGeom prst="ellipse">
            <a:avLst/>
          </a:prstGeom>
          <a:solidFill>
            <a:srgbClr val="2E7D8C">
              <a:alpha val="20000"/>
            </a:srgbClr>
          </a:solidFill>
          <a:ln w="12700">
            <a:solidFill>
              <a:srgbClr val="2E7D8C">
                <a:alpha val="20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132320" y="2926080"/>
            <a:ext cx="2743200" cy="2743200"/>
          </a:xfrm>
          <a:prstGeom prst="ellipse">
            <a:avLst/>
          </a:prstGeom>
          <a:solidFill>
            <a:srgbClr val="E8A838">
              <a:alpha val="12000"/>
            </a:srgbClr>
          </a:solidFill>
          <a:ln w="12700">
            <a:solidFill>
              <a:srgbClr val="E8A838">
                <a:alpha val="12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201168"/>
            <a:ext cx="2286000" cy="365760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201168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 TEAM WARM-UP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7132320" y="164592"/>
            <a:ext cx="1554480" cy="411480"/>
          </a:xfrm>
          <a:prstGeom prst="rect">
            <a:avLst/>
          </a:prstGeom>
          <a:solidFill>
            <a:srgbClr val="E05C3A"/>
          </a:solidFill>
          <a:ln w="12700">
            <a:solidFill>
              <a:srgbClr val="E05C3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32320" y="164592"/>
            <a:ext cx="1554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⏱  3 MINUTES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365760" y="640080"/>
            <a:ext cx="914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🎉</a:t>
            </a:r>
            <a:endParaRPr lang="en-US" sz="4400" dirty="0"/>
          </a:p>
        </p:txBody>
      </p:sp>
      <p:sp>
        <p:nvSpPr>
          <p:cNvPr id="9" name="Text 7"/>
          <p:cNvSpPr/>
          <p:nvPr/>
        </p:nvSpPr>
        <p:spPr>
          <a:xfrm>
            <a:off x="1371600" y="658368"/>
            <a:ext cx="7315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Minutes of Fun</a:t>
            </a:r>
            <a:endParaRPr lang="en-US" sz="3400" dirty="0"/>
          </a:p>
        </p:txBody>
      </p:sp>
      <p:sp>
        <p:nvSpPr>
          <p:cNvPr id="10" name="Text 8"/>
          <p:cNvSpPr/>
          <p:nvPr/>
        </p:nvSpPr>
        <p:spPr>
          <a:xfrm>
            <a:off x="1371600" y="1261872"/>
            <a:ext cx="7315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A8D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we dive in — this is intentional, not fluff.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57200" y="1783080"/>
            <a:ext cx="8229600" cy="713232"/>
          </a:xfrm>
          <a:prstGeom prst="rect">
            <a:avLst/>
          </a:prstGeom>
          <a:solidFill>
            <a:srgbClr val="2E7D8C">
              <a:alpha val="80000"/>
            </a:srgbClr>
          </a:solidFill>
          <a:ln w="12700">
            <a:solidFill>
              <a:srgbClr val="2E7D8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1783080"/>
            <a:ext cx="78638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💬  Today’s Prompt: 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What’s one word that describes how your last project ended?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57200" y="2679192"/>
            <a:ext cx="4114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🧠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960120" y="2679192"/>
            <a:ext cx="76809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B8D8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Activates listening before the real content begins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57200" y="3127248"/>
            <a:ext cx="4114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🤝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960120" y="3127248"/>
            <a:ext cx="76809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B8D8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Creates psychological safety — the foundation of all coaching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57200" y="3575304"/>
            <a:ext cx="4114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⏸️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960120" y="3575304"/>
            <a:ext cx="76809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B8D8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Slows the room down and signals ‘people matter here’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57200" y="4023360"/>
            <a:ext cx="4114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960120" y="4023360"/>
            <a:ext cx="76809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B8D8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You’ll use this technique with your own teams — model it first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2E7D8C"/>
          </a:solidFill>
          <a:ln w="12700">
            <a:solidFill>
              <a:srgbClr val="2E7D8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274320" y="4983480"/>
            <a:ext cx="8595360" cy="1600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PM Who Can Also Coach  |  Nicole Baxter, PMP</a:t>
            </a:r>
            <a:endParaRPr lang="en-US" sz="9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5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5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858000" y="548640"/>
            <a:ext cx="2011680" cy="2011680"/>
          </a:xfrm>
          <a:prstGeom prst="ellipse">
            <a:avLst/>
          </a:prstGeom>
          <a:solidFill>
            <a:srgbClr val="2E7D8C">
              <a:alpha val="15000"/>
            </a:srgbClr>
          </a:solidFill>
          <a:ln w="12700">
            <a:solidFill>
              <a:srgbClr val="2E7D8C">
                <a:alpha val="4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858000" y="502920"/>
            <a:ext cx="201168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0" b="1" dirty="0">
                <a:solidFill>
                  <a:srgbClr val="2E7D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  <a:endParaRPr lang="en-US" sz="8000" dirty="0"/>
          </a:p>
        </p:txBody>
      </p:sp>
      <p:sp>
        <p:nvSpPr>
          <p:cNvPr id="5" name="Text 3"/>
          <p:cNvSpPr/>
          <p:nvPr/>
        </p:nvSpPr>
        <p:spPr>
          <a:xfrm>
            <a:off x="457200" y="320040"/>
            <a:ext cx="5943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2E7D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Let’s start with a question…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868680"/>
            <a:ext cx="65836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2C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Raise your hand if you’ve ever had a project that was </a:t>
            </a:r>
            <a:r>
              <a:rPr lang="en-US" sz="24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perfectly planned</a:t>
            </a:r>
            <a:r>
              <a:rPr lang="en-US" sz="2400" dirty="0">
                <a:solidFill>
                  <a:srgbClr val="2C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but still struggled — because of the </a:t>
            </a:r>
            <a:r>
              <a:rPr lang="en-US" sz="24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people.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457200" y="2331720"/>
            <a:ext cx="6400800" cy="36576"/>
          </a:xfrm>
          <a:prstGeom prst="rect">
            <a:avLst/>
          </a:prstGeom>
          <a:solidFill>
            <a:srgbClr val="E8EEF2"/>
          </a:solidFill>
          <a:ln w="12700">
            <a:solidFill>
              <a:srgbClr val="E8EEF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246888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 keep your hand up if </a:t>
            </a:r>
            <a:r>
              <a:rPr lang="en-US" sz="2200" b="1" dirty="0">
                <a:solidFill>
                  <a:srgbClr val="2E7D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one ever taught you</a:t>
            </a:r>
            <a:r>
              <a:rPr lang="en-US" sz="22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what to do about that.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457200" y="3520440"/>
            <a:ext cx="6400800" cy="822960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57200" y="3520440"/>
            <a:ext cx="6400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gap — is exactly what this session fills.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2E7D8C"/>
          </a:solidFill>
          <a:ln w="12700">
            <a:solidFill>
              <a:srgbClr val="2E7D8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74320" y="4983480"/>
            <a:ext cx="8595360" cy="1600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PM Who Can Also Coach  |  Nicole Baxter, PMP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B3A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457200" y="3200400"/>
            <a:ext cx="2743200" cy="2743200"/>
          </a:xfrm>
          <a:prstGeom prst="ellipse">
            <a:avLst/>
          </a:prstGeom>
          <a:solidFill>
            <a:srgbClr val="2E7D8C">
              <a:alpha val="20000"/>
            </a:srgbClr>
          </a:solidFill>
          <a:ln w="12700">
            <a:solidFill>
              <a:srgbClr val="2E7D8C">
                <a:alpha val="20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132320" y="-457200"/>
            <a:ext cx="2286000" cy="2286000"/>
          </a:xfrm>
          <a:prstGeom prst="ellipse">
            <a:avLst/>
          </a:prstGeom>
          <a:solidFill>
            <a:srgbClr val="2E7D8C">
              <a:alpha val="25000"/>
            </a:srgbClr>
          </a:solidFill>
          <a:ln w="12700">
            <a:solidFill>
              <a:srgbClr val="2E7D8C">
                <a:alpha val="2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22860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Missing Skill in the PM Toolkit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640080" y="1005840"/>
            <a:ext cx="7863840" cy="2011680"/>
          </a:xfrm>
          <a:prstGeom prst="rect">
            <a:avLst/>
          </a:prstGeom>
          <a:solidFill>
            <a:srgbClr val="2E7D8C">
              <a:alpha val="15000"/>
            </a:srgbClr>
          </a:solidFill>
          <a:ln w="12700">
            <a:solidFill>
              <a:srgbClr val="2E7D8C">
                <a:alpha val="5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1051560"/>
            <a:ext cx="274320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0" b="1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80%</a:t>
            </a:r>
            <a:endParaRPr lang="en-US" sz="9000" dirty="0"/>
          </a:p>
        </p:txBody>
      </p:sp>
      <p:sp>
        <p:nvSpPr>
          <p:cNvPr id="7" name="Text 5"/>
          <p:cNvSpPr/>
          <p:nvPr/>
        </p:nvSpPr>
        <p:spPr>
          <a:xfrm>
            <a:off x="3474720" y="1097280"/>
            <a:ext cx="475488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project failures</a:t>
            </a:r>
            <a:endParaRPr lang="en-US" sz="2200" dirty="0"/>
          </a:p>
          <a:p>
            <a:pPr marL="0" indent="0">
              <a:buNone/>
            </a:pPr>
            <a:r>
              <a:rPr lang="en-US" sz="2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trace back to</a:t>
            </a:r>
            <a:endParaRPr lang="en-US" sz="2200" dirty="0"/>
          </a:p>
          <a:p>
            <a:pPr marL="0" indent="0">
              <a:buNone/>
            </a:pPr>
            <a:r>
              <a:rPr lang="en-US" sz="2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problems—</a:t>
            </a:r>
            <a:endParaRPr lang="en-US" sz="2200" dirty="0"/>
          </a:p>
          <a:p>
            <a:pPr marL="0" indent="0">
              <a:buNone/>
            </a:pPr>
            <a:r>
              <a:rPr lang="en-US" sz="2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the plan.</a:t>
            </a:r>
            <a:endParaRPr lang="en-US" sz="22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201168" cy="201168"/>
          </a:xfrm>
          <a:prstGeom prst="ellipse">
            <a:avLst/>
          </a:prstGeom>
          <a:solidFill>
            <a:srgbClr val="2E7D8C"/>
          </a:solidFill>
          <a:ln w="12700">
            <a:solidFill>
              <a:srgbClr val="2E7D8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77240" y="3200400"/>
            <a:ext cx="7955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B8D8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PMs are trained to manage scope, schedule &amp; budget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3721608"/>
            <a:ext cx="201168" cy="201168"/>
          </a:xfrm>
          <a:prstGeom prst="ellipse">
            <a:avLst/>
          </a:prstGeom>
          <a:solidFill>
            <a:srgbClr val="2E7D8C"/>
          </a:solidFill>
          <a:ln w="12700">
            <a:solidFill>
              <a:srgbClr val="2E7D8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77240" y="3675888"/>
            <a:ext cx="7955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B8D8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Coaching is not counseling — it’s asking powerful questions that unlock performance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457200" y="4197096"/>
            <a:ext cx="201168" cy="201168"/>
          </a:xfrm>
          <a:prstGeom prst="ellipse">
            <a:avLst/>
          </a:prstGeom>
          <a:solidFill>
            <a:srgbClr val="2E7D8C"/>
          </a:solidFill>
          <a:ln w="12700">
            <a:solidFill>
              <a:srgbClr val="2E7D8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77240" y="4151376"/>
            <a:ext cx="7955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B8D8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PM programs skip the human side entirely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2E7D8C"/>
          </a:solidFill>
          <a:ln w="12700">
            <a:solidFill>
              <a:srgbClr val="2E7D8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74320" y="4983480"/>
            <a:ext cx="8595360" cy="1600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PM Who Can Also Coach  |  Nicole Baxter, PMP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Story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457200" y="804672"/>
            <a:ext cx="1097280" cy="54864"/>
          </a:xfrm>
          <a:prstGeom prst="rect">
            <a:avLst/>
          </a:prstGeom>
          <a:solidFill>
            <a:srgbClr val="2E7D8C"/>
          </a:solidFill>
          <a:ln w="12700">
            <a:solidFill>
              <a:srgbClr val="2E7D8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65760" y="1005840"/>
            <a:ext cx="2651760" cy="292608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65760" y="1005840"/>
            <a:ext cx="2651760" cy="411480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1005840"/>
            <a:ext cx="2651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Foundation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02920" y="1508760"/>
            <a:ext cx="237744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20+ years in IT and tech environments—I understand what’s under the hood.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200400" y="1005840"/>
            <a:ext cx="2651760" cy="292608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200400" y="1005840"/>
            <a:ext cx="2651760" cy="411480"/>
          </a:xfrm>
          <a:prstGeom prst="rect">
            <a:avLst/>
          </a:prstGeom>
          <a:solidFill>
            <a:srgbClr val="2E7D8C"/>
          </a:solidFill>
          <a:ln w="12700">
            <a:solidFill>
              <a:srgbClr val="2E7D8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0" y="1005840"/>
            <a:ext cx="2651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 Discipline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337560" y="1508760"/>
            <a:ext cx="237744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14+ years of project management across healthcare and enterprise technology.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035040" y="1005840"/>
            <a:ext cx="2651760" cy="292608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6035040" y="1005840"/>
            <a:ext cx="2651760" cy="411480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035040" y="1005840"/>
            <a:ext cx="2651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Coaching Lens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172200" y="1508760"/>
            <a:ext cx="237744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Maxwell Leadership Certification changed how I lead—and how I get results.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731520" y="4114800"/>
            <a:ext cx="7680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“I spent years being really good at the plan.</a:t>
            </a:r>
            <a:r>
              <a:rPr lang="en-US" sz="1400" i="1" dirty="0">
                <a:solidFill>
                  <a:srgbClr val="2E7D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br>
              <a:rPr lang="en-US" sz="1400" i="1" dirty="0">
                <a:solidFill>
                  <a:srgbClr val="2E7D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1400" i="1" dirty="0">
                <a:solidFill>
                  <a:srgbClr val="2E7D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wasn’t until I picked up a coaching lens that I realized I was missing half the job.”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2E7D8C"/>
          </a:solidFill>
          <a:ln w="12700">
            <a:solidFill>
              <a:srgbClr val="2E7D8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74320" y="4983480"/>
            <a:ext cx="8595360" cy="1600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PM Who Can Also Coach  |  Nicole Baxter, PMP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A4A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457200" y="-457200"/>
            <a:ext cx="2743200" cy="2743200"/>
          </a:xfrm>
          <a:prstGeom prst="ellipse">
            <a:avLst/>
          </a:prstGeom>
          <a:solidFill>
            <a:srgbClr val="2E7D8C">
              <a:alpha val="18000"/>
            </a:srgbClr>
          </a:solidFill>
          <a:ln w="12700">
            <a:solidFill>
              <a:srgbClr val="2E7D8C">
                <a:alpha val="1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00" y="3200400"/>
            <a:ext cx="2286000" cy="2286000"/>
          </a:xfrm>
          <a:prstGeom prst="ellipse">
            <a:avLst/>
          </a:prstGeom>
          <a:solidFill>
            <a:srgbClr val="2E7D8C">
              <a:alpha val="18000"/>
            </a:srgbClr>
          </a:solidFill>
          <a:ln w="12700">
            <a:solidFill>
              <a:srgbClr val="2E7D8C">
                <a:alpha val="1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201168"/>
            <a:ext cx="1828800" cy="347472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201168"/>
            <a:ext cx="1828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  CHAT BLAST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7132320" y="164592"/>
            <a:ext cx="1554480" cy="411480"/>
          </a:xfrm>
          <a:prstGeom prst="rect">
            <a:avLst/>
          </a:prstGeom>
          <a:solidFill>
            <a:srgbClr val="E05C3A"/>
          </a:solidFill>
          <a:ln w="12700">
            <a:solidFill>
              <a:srgbClr val="E05C3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32320" y="164592"/>
            <a:ext cx="1554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⏱  90 SEC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57200" y="68580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2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💻</a:t>
            </a:r>
            <a:endParaRPr lang="en-US" sz="5200" dirty="0"/>
          </a:p>
        </p:txBody>
      </p:sp>
      <p:sp>
        <p:nvSpPr>
          <p:cNvPr id="9" name="Text 7"/>
          <p:cNvSpPr/>
          <p:nvPr/>
        </p:nvSpPr>
        <p:spPr>
          <a:xfrm>
            <a:off x="1645920" y="731520"/>
            <a:ext cx="70408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 chat: What’s your #1 people challenge on projects right now?</a:t>
            </a:r>
            <a:endParaRPr lang="en-US" sz="2600" dirty="0"/>
          </a:p>
        </p:txBody>
      </p:sp>
      <p:sp>
        <p:nvSpPr>
          <p:cNvPr id="10" name="Shape 8"/>
          <p:cNvSpPr/>
          <p:nvPr/>
        </p:nvSpPr>
        <p:spPr>
          <a:xfrm>
            <a:off x="457200" y="2571750"/>
            <a:ext cx="8229600" cy="768760"/>
          </a:xfrm>
          <a:prstGeom prst="rect">
            <a:avLst/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85800" y="2706624"/>
            <a:ext cx="7772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your answer in the chat — one sentence, no overthinking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85800" y="3145536"/>
            <a:ext cx="7772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685800" y="3584448"/>
            <a:ext cx="7772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2E7D8C"/>
          </a:solidFill>
          <a:ln w="12700">
            <a:solidFill>
              <a:srgbClr val="2E7D8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74320" y="4983480"/>
            <a:ext cx="8595360" cy="1600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PM Who Can Also Coach  |  Nicole Baxter, PMP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2E7D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163781" y="-1178895"/>
            <a:ext cx="3657600" cy="3657600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858000" y="2743200"/>
            <a:ext cx="3200400" cy="3200400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28016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Coaching Skills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457200" y="233172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i="1" dirty="0">
                <a:solidFill>
                  <a:srgbClr val="D4EE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PM Needs Right Now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1188720" y="3246120"/>
            <a:ext cx="347472" cy="347472"/>
          </a:xfrm>
          <a:prstGeom prst="ellipse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188720" y="3246120"/>
            <a:ext cx="34747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188718" y="3703320"/>
            <a:ext cx="1828801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Ask, </a:t>
            </a:r>
            <a:b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Don’t Tell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840480" y="3246120"/>
            <a:ext cx="347472" cy="347472"/>
          </a:xfrm>
          <a:prstGeom prst="ellipse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840480" y="3246120"/>
            <a:ext cx="34747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840480" y="370332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Listen for </a:t>
            </a:r>
            <a:b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Isn’t Said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492240" y="3246120"/>
            <a:ext cx="347472" cy="347472"/>
          </a:xfrm>
          <a:prstGeom prst="ellipse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92240" y="3246120"/>
            <a:ext cx="34747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492239" y="370332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Accountability </a:t>
            </a:r>
            <a:b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Authority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65760" y="182880"/>
            <a:ext cx="640080" cy="640080"/>
          </a:xfrm>
          <a:prstGeom prst="ellipse">
            <a:avLst/>
          </a:prstGeom>
          <a:solidFill>
            <a:srgbClr val="2E7D8C"/>
          </a:solidFill>
          <a:ln w="12700">
            <a:solidFill>
              <a:srgbClr val="2E7D8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18288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188720" y="201168"/>
            <a:ext cx="6400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Ask, Don’t Tell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365760" y="1005840"/>
            <a:ext cx="3840480" cy="384048"/>
          </a:xfrm>
          <a:prstGeom prst="rect">
            <a:avLst/>
          </a:prstGeom>
          <a:solidFill>
            <a:srgbClr val="E8EEF2"/>
          </a:solidFill>
          <a:ln w="12700">
            <a:solidFill>
              <a:srgbClr val="E8EEF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1005840"/>
            <a:ext cx="38404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 DEFAULT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365760" y="1389888"/>
            <a:ext cx="3840480" cy="132588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502920" y="1463040"/>
            <a:ext cx="35661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“Here’s how to fix the delay. We need to add resources and compress the testing phase.”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200342" y="1828800"/>
            <a:ext cx="640080" cy="64008"/>
          </a:xfrm>
          <a:prstGeom prst="rect">
            <a:avLst/>
          </a:prstGeom>
          <a:solidFill>
            <a:srgbClr val="2E7D8C"/>
          </a:solidFill>
          <a:ln w="12700">
            <a:solidFill>
              <a:srgbClr val="2E7D8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82616" y="1719072"/>
            <a:ext cx="2743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E7D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937760" y="1005840"/>
            <a:ext cx="3840480" cy="384048"/>
          </a:xfrm>
          <a:prstGeom prst="rect">
            <a:avLst/>
          </a:prstGeom>
          <a:solidFill>
            <a:srgbClr val="2E7D8C"/>
          </a:solidFill>
          <a:ln w="12700">
            <a:solidFill>
              <a:srgbClr val="2E7D8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937760" y="1005840"/>
            <a:ext cx="38404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COACHING APPROACH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937760" y="1389888"/>
            <a:ext cx="3840480" cy="1325880"/>
          </a:xfrm>
          <a:prstGeom prst="rect">
            <a:avLst/>
          </a:prstGeom>
          <a:solidFill>
            <a:srgbClr val="FFFFFF"/>
          </a:solidFill>
          <a:ln w="12700">
            <a:solidFill>
              <a:srgbClr val="2E7D8C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5074920" y="1463040"/>
            <a:ext cx="35661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“What do you think is driving the delay? What options are you seeing?”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365760" y="2880360"/>
            <a:ext cx="8412480" cy="960120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457200" y="2898648"/>
            <a:ext cx="8229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TOOL: The What / So What / Now What Framework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48640" y="3264408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WHAT?  </a:t>
            </a:r>
            <a:r>
              <a:rPr lang="en-US" sz="1300" dirty="0">
                <a:solidFill>
                  <a:srgbClr val="B8D8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happened?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3200400" y="324730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 WHAT?  </a:t>
            </a:r>
            <a:r>
              <a:rPr lang="en-US" sz="1300" dirty="0">
                <a:solidFill>
                  <a:srgbClr val="B8D8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does it matter?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5989320" y="3264408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 WHAT?  </a:t>
            </a:r>
            <a:r>
              <a:rPr lang="en-US" sz="1300" dirty="0">
                <a:solidFill>
                  <a:srgbClr val="B8D8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will you do next?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365760" y="4005072"/>
            <a:ext cx="8412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2E7D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own what they help design. Shift from answers to questions.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2E7D8C"/>
          </a:solidFill>
          <a:ln w="12700">
            <a:solidFill>
              <a:srgbClr val="2E7D8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274320" y="4983480"/>
            <a:ext cx="8595360" cy="1600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PM Who Can Also Coach  |  Nicole Baxter, PMP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A4A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457200" y="-457200"/>
            <a:ext cx="2743200" cy="2743200"/>
          </a:xfrm>
          <a:prstGeom prst="ellipse">
            <a:avLst/>
          </a:prstGeom>
          <a:solidFill>
            <a:srgbClr val="2E7D8C">
              <a:alpha val="18000"/>
            </a:srgbClr>
          </a:solidFill>
          <a:ln w="12700">
            <a:solidFill>
              <a:srgbClr val="2E7D8C">
                <a:alpha val="1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00" y="3200400"/>
            <a:ext cx="2286000" cy="2286000"/>
          </a:xfrm>
          <a:prstGeom prst="ellipse">
            <a:avLst/>
          </a:prstGeom>
          <a:solidFill>
            <a:srgbClr val="2E7D8C">
              <a:alpha val="18000"/>
            </a:srgbClr>
          </a:solidFill>
          <a:ln w="12700">
            <a:solidFill>
              <a:srgbClr val="2E7D8C">
                <a:alpha val="1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201168"/>
            <a:ext cx="1828800" cy="347472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201168"/>
            <a:ext cx="1828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  TRY IT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7132320" y="164592"/>
            <a:ext cx="1554480" cy="411480"/>
          </a:xfrm>
          <a:prstGeom prst="rect">
            <a:avLst/>
          </a:prstGeom>
          <a:solidFill>
            <a:srgbClr val="E05C3A"/>
          </a:solidFill>
          <a:ln w="12700">
            <a:solidFill>
              <a:srgbClr val="E05C3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32320" y="164592"/>
            <a:ext cx="1554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⏱  2 MIN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57200" y="68580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2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🔁</a:t>
            </a:r>
            <a:endParaRPr lang="en-US" sz="5200" dirty="0"/>
          </a:p>
        </p:txBody>
      </p:sp>
      <p:sp>
        <p:nvSpPr>
          <p:cNvPr id="9" name="Text 7"/>
          <p:cNvSpPr/>
          <p:nvPr/>
        </p:nvSpPr>
        <p:spPr>
          <a:xfrm>
            <a:off x="1645920" y="731520"/>
            <a:ext cx="6591237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Let’s reframe a directive into a coaching question together.</a:t>
            </a:r>
            <a:endParaRPr lang="en-US" sz="2600" dirty="0"/>
          </a:p>
        </p:txBody>
      </p:sp>
      <p:sp>
        <p:nvSpPr>
          <p:cNvPr id="10" name="Shape 8"/>
          <p:cNvSpPr/>
          <p:nvPr/>
        </p:nvSpPr>
        <p:spPr>
          <a:xfrm>
            <a:off x="457200" y="2542031"/>
            <a:ext cx="8229600" cy="1705503"/>
          </a:xfrm>
          <a:prstGeom prst="rect">
            <a:avLst/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85800" y="2267712"/>
            <a:ext cx="7772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85800" y="2706624"/>
            <a:ext cx="7772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“You need to have that deliverable done by Friday.”  →  What would YOU ask instead?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85800" y="3145536"/>
            <a:ext cx="7772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685800" y="3584448"/>
            <a:ext cx="7772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2E7D8C"/>
          </a:solidFill>
          <a:ln w="12700">
            <a:solidFill>
              <a:srgbClr val="2E7D8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74320" y="4983480"/>
            <a:ext cx="8595360" cy="1600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PM Who Can Also Coach  |  Nicole Baxter, PMP</a:t>
            </a:r>
            <a:endParaRPr lang="en-US" sz="900" dirty="0"/>
          </a:p>
        </p:txBody>
      </p:sp>
      <p:sp>
        <p:nvSpPr>
          <p:cNvPr id="17" name="Text 10">
            <a:extLst>
              <a:ext uri="{FF2B5EF4-FFF2-40B4-BE49-F238E27FC236}">
                <a16:creationId xmlns:a16="http://schemas.microsoft.com/office/drawing/2014/main" id="{4C9F249F-EDFD-C301-74C9-0F7C621FE7BF}"/>
              </a:ext>
            </a:extLst>
          </p:cNvPr>
          <p:cNvSpPr/>
          <p:nvPr/>
        </p:nvSpPr>
        <p:spPr>
          <a:xfrm>
            <a:off x="685800" y="3232404"/>
            <a:ext cx="80010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"You need to fix the communication breakdown with the vendor."  →  What would YOU ask instead?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17018</TotalTime>
  <Words>1324</Words>
  <Application>Microsoft Office PowerPoint</Application>
  <PresentationFormat>On-screen Show (16:9)</PresentationFormat>
  <Paragraphs>176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Rockwell</vt:lpstr>
      <vt:lpstr>Segoe Script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PM Who Can Also Coach</dc:title>
  <dc:subject>PptxGenJS Presentation</dc:subject>
  <dc:creator>Nicole Baxter, PMP</dc:creator>
  <cp:lastModifiedBy>nicki lewe</cp:lastModifiedBy>
  <cp:revision>4</cp:revision>
  <dcterms:created xsi:type="dcterms:W3CDTF">2026-04-01T16:36:58Z</dcterms:created>
  <dcterms:modified xsi:type="dcterms:W3CDTF">2026-04-13T16:38:46Z</dcterms:modified>
</cp:coreProperties>
</file>